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9" r:id="rId2"/>
    <p:sldId id="310" r:id="rId3"/>
    <p:sldId id="265" r:id="rId4"/>
    <p:sldId id="308" r:id="rId5"/>
    <p:sldId id="270" r:id="rId6"/>
    <p:sldId id="271" r:id="rId7"/>
    <p:sldId id="296" r:id="rId8"/>
    <p:sldId id="27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39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2820"/>
    <a:srgbClr val="2041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1"/>
    <p:restoredTop sz="96259"/>
  </p:normalViewPr>
  <p:slideViewPr>
    <p:cSldViewPr>
      <p:cViewPr varScale="1">
        <p:scale>
          <a:sx n="123" d="100"/>
          <a:sy n="123" d="100"/>
        </p:scale>
        <p:origin x="1112" y="184"/>
      </p:cViewPr>
      <p:guideLst>
        <p:guide pos="3840"/>
        <p:guide orient="horz" pos="39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77F744-8ECA-16BB-F10B-BFB7AC8E6358}"/>
              </a:ext>
            </a:extLst>
          </p:cNvPr>
          <p:cNvSpPr/>
          <p:nvPr userDrawn="1"/>
        </p:nvSpPr>
        <p:spPr>
          <a:xfrm>
            <a:off x="0" y="5867400"/>
            <a:ext cx="12192000" cy="9906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AEF4A0EB-9E93-06A6-4CE9-3EB69E357B91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723900" y="5981700"/>
            <a:ext cx="1904999" cy="527050"/>
          </a:xfrm>
        </p:spPr>
        <p:txBody>
          <a:bodyPr>
            <a:normAutofit/>
          </a:bodyPr>
          <a:lstStyle>
            <a:lvl1pPr marL="0" indent="0">
              <a:lnSpc>
                <a:spcPts val="2500"/>
              </a:lnSpc>
              <a:defRPr>
                <a:solidFill>
                  <a:srgbClr val="6E2820"/>
                </a:solidFill>
              </a:defRPr>
            </a:lvl1pPr>
          </a:lstStyle>
          <a:p>
            <a:r>
              <a:rPr lang="en-US" dirty="0"/>
              <a:t>click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2E1C614D-CFA1-61DF-7FAE-C6ACE3C5A768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5981700"/>
            <a:ext cx="8609010" cy="876300"/>
          </a:xfrm>
        </p:spPr>
        <p:txBody>
          <a:bodyPr/>
          <a:lstStyle>
            <a:lvl1pPr marL="0" indent="0">
              <a:lnSpc>
                <a:spcPts val="2500"/>
              </a:lnSpc>
              <a:defRPr/>
            </a:lvl1pPr>
          </a:lstStyle>
          <a:p>
            <a:r>
              <a:rPr lang="en-US" dirty="0"/>
              <a:t>click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2D8482-02A8-D9AF-216F-D063FC917BBF}"/>
              </a:ext>
            </a:extLst>
          </p:cNvPr>
          <p:cNvSpPr txBox="1"/>
          <p:nvPr userDrawn="1"/>
        </p:nvSpPr>
        <p:spPr>
          <a:xfrm>
            <a:off x="8944858" y="6658317"/>
            <a:ext cx="3247142" cy="196977"/>
          </a:xfrm>
          <a:prstGeom prst="rect">
            <a:avLst/>
          </a:prstGeom>
          <a:noFill/>
        </p:spPr>
        <p:txBody>
          <a:bodyPr wrap="square" rIns="64008" bIns="27432" rtlCol="0">
            <a:spAutoFit/>
          </a:bodyPr>
          <a:lstStyle/>
          <a:p>
            <a:pPr algn="r"/>
            <a:r>
              <a:rPr lang="en-US" sz="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The Turbine Pilot’s Flight Manual | Gregory N. Brown and Mark J. Holt</a:t>
            </a:r>
          </a:p>
        </p:txBody>
      </p:sp>
    </p:spTree>
    <p:extLst>
      <p:ext uri="{BB962C8B-B14F-4D97-AF65-F5344CB8AC3E}">
        <p14:creationId xmlns:p14="http://schemas.microsoft.com/office/powerpoint/2010/main" val="1673624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8C2E8D-5884-53FD-1E52-13EBB6E041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F7851B-6375-CD31-E656-0378F4AA7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26EFF-8D34-4648-96F7-5C21E2D57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AB0E-C032-2C4D-BEBB-BE4437E7721B}" type="datetimeFigureOut">
              <a:rPr lang="en-US" smtClean="0"/>
              <a:t>7/15/24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E11C9-59FA-14CA-B207-B18C73F0F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6CDE9B-95C6-CCE8-97DC-A68850A41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ECD9-32BB-F549-BB6B-773CB6B4CE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657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342276-B867-0745-DF59-3EEA08D2E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AB0E-C032-2C4D-BEBB-BE4437E7721B}" type="datetimeFigureOut">
              <a:rPr lang="en-US" smtClean="0"/>
              <a:t>7/15/24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9E4077-3C52-6595-E061-E283EC933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CF494C-2D66-91E9-D0E5-B66CF4580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ECD9-32BB-F549-BB6B-773CB6B4CE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754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226716-9273-FF28-4F82-200EB172A2D9}"/>
              </a:ext>
            </a:extLst>
          </p:cNvPr>
          <p:cNvSpPr/>
          <p:nvPr userDrawn="1"/>
        </p:nvSpPr>
        <p:spPr>
          <a:xfrm>
            <a:off x="0" y="5867400"/>
            <a:ext cx="12192000" cy="990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DB06C2-BC2B-64C5-DB62-A769635A46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457201"/>
            <a:ext cx="10517188" cy="5403850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B9C2EC-4B35-56AE-EB9F-59ECFAFE88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5867400"/>
            <a:ext cx="10514012" cy="800100"/>
          </a:xfrm>
        </p:spPr>
        <p:txBody>
          <a:bodyPr lIns="0" tIns="182880">
            <a:normAutofit/>
          </a:bodyPr>
          <a:lstStyle>
            <a:lvl1pPr marL="0" indent="0">
              <a:buNone/>
              <a:defRPr sz="2200" b="0" i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9933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B1A30-1A78-4D4D-4356-3794CE1B9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B00A7-87E3-DCF2-A772-EE18AA9EF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1CC46-72E3-486D-1CBE-CA270C45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AB0E-C032-2C4D-BEBB-BE4437E7721B}" type="datetimeFigureOut">
              <a:rPr lang="en-US" smtClean="0"/>
              <a:t>7/15/24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530CE-45DA-86F1-52E1-2290512A7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09ADF-C8CE-D8DE-BBCE-0E7F2F619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ECD9-32BB-F549-BB6B-773CB6B4CE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839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7B192-27D7-82D1-CB70-C3C1B4C15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253D3C-B009-60BE-73EA-7B3CBAF04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592F7-1A27-62F8-3C91-EDF5A4C90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AB0E-C032-2C4D-BEBB-BE4437E7721B}" type="datetimeFigureOut">
              <a:rPr lang="en-US" smtClean="0"/>
              <a:t>7/15/24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4893B-9100-492F-8879-89D60F955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747EE-FCF2-CE03-0ABF-BD018F678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ECD9-32BB-F549-BB6B-773CB6B4CE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718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D88CA-5C35-872F-49AB-A112BC0A8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867D4-FFF3-156E-B2D6-F1887D0D76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3E6618-83CD-D68F-28B3-772FD09546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D6D6FA-227B-F519-2641-595ED97D8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AB0E-C032-2C4D-BEBB-BE4437E7721B}" type="datetimeFigureOut">
              <a:rPr lang="en-US" smtClean="0"/>
              <a:t>7/15/24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871D7C-4975-FBB6-CF11-F1D9D7350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5138D5-3F75-EE9B-0E6A-13E801F4F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ECD9-32BB-F549-BB6B-773CB6B4CE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734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1BACB-8358-6F47-1FDB-F2E2B8DDD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9BDA70-1744-9AF9-4D9E-16E77FB16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FCEC3B-0592-D81B-B567-4FE0240E2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BE2DF3-149A-AA64-49E7-EBC41B55BE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4CEAF6-3C69-4FD9-0280-FAFFECE30C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622D05-6BDC-F8EF-03AC-CDAB9C24C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AB0E-C032-2C4D-BEBB-BE4437E7721B}" type="datetimeFigureOut">
              <a:rPr lang="en-US" smtClean="0"/>
              <a:t>7/15/24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61D224-473E-8735-34BC-DE73077CE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680543-7B49-C80C-957A-C18DA6888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ECD9-32BB-F549-BB6B-773CB6B4CE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085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CB637-4752-31D1-7550-00DAE12D7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3FEA4A-B4E6-DC76-F3E2-4F6C7BE4D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AB0E-C032-2C4D-BEBB-BE4437E7721B}" type="datetimeFigureOut">
              <a:rPr lang="en-US" smtClean="0"/>
              <a:t>7/15/24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F26E09-8680-EAF0-8D82-34592B7A0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276F04-69C8-1250-9CB1-42D60B93B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ECD9-32BB-F549-BB6B-773CB6B4CE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182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3057-79D4-406E-9538-66832B7EC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FAE8CB-C607-F0DD-1DD6-7D4FE7096A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15462-0A14-C270-CE14-2AD65DBFC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AB0E-C032-2C4D-BEBB-BE4437E7721B}" type="datetimeFigureOut">
              <a:rPr lang="en-US" smtClean="0"/>
              <a:t>7/15/24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95B9B-3203-F7B5-AEE2-1C1E863A6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2FD73-4A3F-12DE-1341-B5D67E28E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ECD9-32BB-F549-BB6B-773CB6B4CE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714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BEDC5F-C272-3CF1-0098-9ADC57D02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99B72-A7B3-200A-CD96-01F357B113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2BAB0E-C032-2C4D-BEBB-BE4437E7721B}" type="datetimeFigureOut">
              <a:rPr lang="en-US" smtClean="0"/>
              <a:t>7/15/24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A6B3B-0A19-B73E-BBBD-D7AEFBE2A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F1ECD9-32BB-F549-BB6B-773CB6B4CE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498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  <p:sldLayoutId id="2147483657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938" indent="1651000" algn="l" defTabSz="914400" rtl="0" eaLnBrk="1" latinLnBrk="0" hangingPunct="1">
        <a:lnSpc>
          <a:spcPts val="2700"/>
        </a:lnSpc>
        <a:spcBef>
          <a:spcPts val="1000"/>
        </a:spcBef>
        <a:buFontTx/>
        <a:buNone/>
        <a:tabLst/>
        <a:defRPr sz="2200" b="1" i="0" kern="1200">
          <a:solidFill>
            <a:schemeClr val="tx1"/>
          </a:solidFill>
          <a:latin typeface="Aptos" panose="020B0004020202020204" pitchFamily="34" charset="0"/>
          <a:ea typeface="Roboto Medium" panose="02000000000000000000" pitchFamily="2" charset="0"/>
          <a:cs typeface="Roboto Medium" panose="02000000000000000000" pitchFamily="2" charset="0"/>
        </a:defRPr>
      </a:lvl1pPr>
      <a:lvl2pPr marL="7938" indent="1651000" algn="l" defTabSz="914400" rtl="0" eaLnBrk="1" latinLnBrk="0" hangingPunct="1">
        <a:lnSpc>
          <a:spcPts val="2700"/>
        </a:lnSpc>
        <a:spcBef>
          <a:spcPts val="500"/>
        </a:spcBef>
        <a:buFontTx/>
        <a:buNone/>
        <a:tabLst/>
        <a:defRPr sz="2200" b="0" i="0" kern="1200">
          <a:solidFill>
            <a:schemeClr val="tx1"/>
          </a:solidFill>
          <a:latin typeface="Roboto Medium" panose="02000000000000000000" pitchFamily="2" charset="0"/>
          <a:ea typeface="Roboto Medium" panose="02000000000000000000" pitchFamily="2" charset="0"/>
          <a:cs typeface="Roboto Medium" panose="02000000000000000000" pitchFamily="2" charset="0"/>
        </a:defRPr>
      </a:lvl2pPr>
      <a:lvl3pPr marL="7938" indent="1651000" algn="l" defTabSz="914400" rtl="0" eaLnBrk="1" latinLnBrk="0" hangingPunct="1">
        <a:lnSpc>
          <a:spcPts val="2700"/>
        </a:lnSpc>
        <a:spcBef>
          <a:spcPts val="500"/>
        </a:spcBef>
        <a:buFontTx/>
        <a:buNone/>
        <a:tabLst/>
        <a:defRPr sz="2200" b="0" i="0" kern="1200">
          <a:solidFill>
            <a:schemeClr val="tx1"/>
          </a:solidFill>
          <a:latin typeface="Roboto Medium" panose="02000000000000000000" pitchFamily="2" charset="0"/>
          <a:ea typeface="Roboto Medium" panose="02000000000000000000" pitchFamily="2" charset="0"/>
          <a:cs typeface="Roboto Medium" panose="02000000000000000000" pitchFamily="2" charset="0"/>
        </a:defRPr>
      </a:lvl3pPr>
      <a:lvl4pPr marL="7938" indent="1651000" algn="l" defTabSz="914400" rtl="0" eaLnBrk="1" latinLnBrk="0" hangingPunct="1">
        <a:lnSpc>
          <a:spcPts val="2700"/>
        </a:lnSpc>
        <a:spcBef>
          <a:spcPts val="500"/>
        </a:spcBef>
        <a:buFontTx/>
        <a:buNone/>
        <a:tabLst/>
        <a:defRPr sz="2200" b="0" i="0" kern="1200">
          <a:solidFill>
            <a:schemeClr val="tx1"/>
          </a:solidFill>
          <a:latin typeface="Roboto Medium" panose="02000000000000000000" pitchFamily="2" charset="0"/>
          <a:ea typeface="Roboto Medium" panose="02000000000000000000" pitchFamily="2" charset="0"/>
          <a:cs typeface="Roboto Medium" panose="02000000000000000000" pitchFamily="2" charset="0"/>
        </a:defRPr>
      </a:lvl4pPr>
      <a:lvl5pPr marL="7938" indent="1651000" algn="l" defTabSz="914400" rtl="0" eaLnBrk="1" latinLnBrk="0" hangingPunct="1">
        <a:lnSpc>
          <a:spcPts val="2700"/>
        </a:lnSpc>
        <a:spcBef>
          <a:spcPts val="500"/>
        </a:spcBef>
        <a:buFontTx/>
        <a:buNone/>
        <a:tabLst/>
        <a:defRPr sz="2200" b="0" i="0" kern="1200">
          <a:solidFill>
            <a:schemeClr val="tx1"/>
          </a:solidFill>
          <a:latin typeface="Roboto Medium" panose="02000000000000000000" pitchFamily="2" charset="0"/>
          <a:ea typeface="Roboto Medium" panose="02000000000000000000" pitchFamily="2" charset="0"/>
          <a:cs typeface="Roboto Medium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lane on the runway&#10;&#10;Description automatically generated">
            <a:extLst>
              <a:ext uri="{FF2B5EF4-FFF2-40B4-BE49-F238E27FC236}">
                <a16:creationId xmlns:a16="http://schemas.microsoft.com/office/drawing/2014/main" id="{0634D1AF-4CBE-F1C0-AF87-8BDE8DF60E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book cover with text&#10;&#10;Description automatically generated">
            <a:extLst>
              <a:ext uri="{FF2B5EF4-FFF2-40B4-BE49-F238E27FC236}">
                <a16:creationId xmlns:a16="http://schemas.microsoft.com/office/drawing/2014/main" id="{E63031FD-E598-F25B-637C-D0B8718C0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1" y="457200"/>
            <a:ext cx="4846382" cy="3467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40E06A-BA07-938C-A06D-7C5CE4EEAC42}"/>
              </a:ext>
            </a:extLst>
          </p:cNvPr>
          <p:cNvSpPr txBox="1"/>
          <p:nvPr/>
        </p:nvSpPr>
        <p:spPr>
          <a:xfrm>
            <a:off x="5829300" y="685800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latin typeface="Aptos" panose="020B0004020202020204" pitchFamily="34" charset="0"/>
              </a:rPr>
              <a:t>Instructor Resources</a:t>
            </a:r>
          </a:p>
          <a:p>
            <a:pPr algn="r"/>
            <a:r>
              <a:rPr lang="en-US" sz="2400" b="1" dirty="0">
                <a:latin typeface="Aptos SemiBold" panose="020B0004020202020204" pitchFamily="34" charset="0"/>
              </a:rPr>
              <a:t>Chapter 7 Figures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5AC4FB-9599-85B8-301E-F12421259A08}"/>
              </a:ext>
            </a:extLst>
          </p:cNvPr>
          <p:cNvSpPr txBox="1"/>
          <p:nvPr/>
        </p:nvSpPr>
        <p:spPr>
          <a:xfrm>
            <a:off x="9813516" y="6681401"/>
            <a:ext cx="2340384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en-US" sz="900" i="1" dirty="0">
                <a:solidFill>
                  <a:srgbClr val="F6C48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Cover photo: </a:t>
            </a:r>
            <a:r>
              <a:rPr lang="en-US" sz="900" i="1" dirty="0" err="1">
                <a:solidFill>
                  <a:srgbClr val="F6C48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BeautyStock</a:t>
            </a:r>
            <a:r>
              <a:rPr lang="en-US" sz="900" i="1" dirty="0">
                <a:solidFill>
                  <a:srgbClr val="F6C48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en-US" sz="900" i="1" dirty="0" err="1">
                <a:solidFill>
                  <a:srgbClr val="F6C48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stock.adobe.com</a:t>
            </a:r>
            <a:r>
              <a:rPr lang="en-US" sz="900" i="1" dirty="0">
                <a:solidFill>
                  <a:srgbClr val="F6C48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900" i="1" dirty="0">
                <a:solidFill>
                  <a:srgbClr val="F6C48F"/>
                </a:solidFill>
                <a:effectLst/>
                <a:latin typeface="Aptos" panose="020B0004020202020204" pitchFamily="34" charset="0"/>
              </a:rPr>
              <a:t> </a:t>
            </a:r>
            <a:endParaRPr lang="en-US" sz="900" i="1" dirty="0">
              <a:solidFill>
                <a:srgbClr val="F6C48F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436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5930CC1-D8CD-10E4-5D23-628179061876}"/>
              </a:ext>
            </a:extLst>
          </p:cNvPr>
          <p:cNvSpPr/>
          <p:nvPr/>
        </p:nvSpPr>
        <p:spPr>
          <a:xfrm>
            <a:off x="0" y="1286634"/>
            <a:ext cx="9948767" cy="431406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D272CF5-29A7-A394-8565-535C79D976C3}"/>
              </a:ext>
            </a:extLst>
          </p:cNvPr>
          <p:cNvGrpSpPr/>
          <p:nvPr/>
        </p:nvGrpSpPr>
        <p:grpSpPr>
          <a:xfrm>
            <a:off x="457200" y="838200"/>
            <a:ext cx="7965464" cy="4953000"/>
            <a:chOff x="457200" y="838200"/>
            <a:chExt cx="7965464" cy="49530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F444DE8-770D-7BAD-800A-40D34A3BE72B}"/>
                </a:ext>
              </a:extLst>
            </p:cNvPr>
            <p:cNvCxnSpPr>
              <a:cxnSpLocks/>
            </p:cNvCxnSpPr>
            <p:nvPr/>
          </p:nvCxnSpPr>
          <p:spPr>
            <a:xfrm>
              <a:off x="7279664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76FECC3-57C9-383A-0191-9CF566CB5FAC}"/>
                </a:ext>
              </a:extLst>
            </p:cNvPr>
            <p:cNvCxnSpPr>
              <a:cxnSpLocks/>
            </p:cNvCxnSpPr>
            <p:nvPr/>
          </p:nvCxnSpPr>
          <p:spPr>
            <a:xfrm>
              <a:off x="6878336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8971A01-4E55-00E8-BB63-B3537CF46D8C}"/>
                </a:ext>
              </a:extLst>
            </p:cNvPr>
            <p:cNvCxnSpPr>
              <a:cxnSpLocks/>
            </p:cNvCxnSpPr>
            <p:nvPr/>
          </p:nvCxnSpPr>
          <p:spPr>
            <a:xfrm>
              <a:off x="5674373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5995129-0D71-62EC-5E56-1BB67990F672}"/>
                </a:ext>
              </a:extLst>
            </p:cNvPr>
            <p:cNvCxnSpPr>
              <a:cxnSpLocks/>
            </p:cNvCxnSpPr>
            <p:nvPr/>
          </p:nvCxnSpPr>
          <p:spPr>
            <a:xfrm>
              <a:off x="5273052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E51DC4B-88A5-C898-E45D-C9B8F4444890}"/>
                </a:ext>
              </a:extLst>
            </p:cNvPr>
            <p:cNvCxnSpPr>
              <a:cxnSpLocks/>
            </p:cNvCxnSpPr>
            <p:nvPr/>
          </p:nvCxnSpPr>
          <p:spPr>
            <a:xfrm>
              <a:off x="4871731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57B0C12-76BA-898C-59B9-876595F6FE1A}"/>
                </a:ext>
              </a:extLst>
            </p:cNvPr>
            <p:cNvCxnSpPr>
              <a:cxnSpLocks/>
            </p:cNvCxnSpPr>
            <p:nvPr/>
          </p:nvCxnSpPr>
          <p:spPr>
            <a:xfrm>
              <a:off x="4470410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9ED93D9-24F1-DEEF-AA57-2CBF8D7FD935}"/>
                </a:ext>
              </a:extLst>
            </p:cNvPr>
            <p:cNvCxnSpPr>
              <a:cxnSpLocks/>
            </p:cNvCxnSpPr>
            <p:nvPr/>
          </p:nvCxnSpPr>
          <p:spPr>
            <a:xfrm>
              <a:off x="4069089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5DF866F-C623-4603-B921-EE51303BC9A3}"/>
                </a:ext>
              </a:extLst>
            </p:cNvPr>
            <p:cNvCxnSpPr>
              <a:cxnSpLocks/>
            </p:cNvCxnSpPr>
            <p:nvPr/>
          </p:nvCxnSpPr>
          <p:spPr>
            <a:xfrm>
              <a:off x="3667768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D67E8EB-8ACA-AD47-0DCB-7FE49B0D8172}"/>
                </a:ext>
              </a:extLst>
            </p:cNvPr>
            <p:cNvCxnSpPr>
              <a:cxnSpLocks/>
            </p:cNvCxnSpPr>
            <p:nvPr/>
          </p:nvCxnSpPr>
          <p:spPr>
            <a:xfrm>
              <a:off x="3266447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31AB110-4263-AFEC-4BC3-043DF1AE033F}"/>
                </a:ext>
              </a:extLst>
            </p:cNvPr>
            <p:cNvCxnSpPr>
              <a:cxnSpLocks/>
            </p:cNvCxnSpPr>
            <p:nvPr/>
          </p:nvCxnSpPr>
          <p:spPr>
            <a:xfrm>
              <a:off x="2865126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C774D6F-F0BB-C130-2478-88B69B76F52A}"/>
                </a:ext>
              </a:extLst>
            </p:cNvPr>
            <p:cNvCxnSpPr>
              <a:cxnSpLocks/>
            </p:cNvCxnSpPr>
            <p:nvPr/>
          </p:nvCxnSpPr>
          <p:spPr>
            <a:xfrm>
              <a:off x="2463805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E817DAA-1DE0-5AD0-C07F-A6E02AF0133E}"/>
                </a:ext>
              </a:extLst>
            </p:cNvPr>
            <p:cNvCxnSpPr>
              <a:cxnSpLocks/>
            </p:cNvCxnSpPr>
            <p:nvPr/>
          </p:nvCxnSpPr>
          <p:spPr>
            <a:xfrm>
              <a:off x="2062484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9A9886F-F399-5F10-560E-5B9AB98FB96D}"/>
                </a:ext>
              </a:extLst>
            </p:cNvPr>
            <p:cNvCxnSpPr>
              <a:cxnSpLocks/>
            </p:cNvCxnSpPr>
            <p:nvPr/>
          </p:nvCxnSpPr>
          <p:spPr>
            <a:xfrm>
              <a:off x="1661163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83A7C15-1C5C-FBC2-6028-4414700688C6}"/>
                </a:ext>
              </a:extLst>
            </p:cNvPr>
            <p:cNvCxnSpPr>
              <a:cxnSpLocks/>
            </p:cNvCxnSpPr>
            <p:nvPr/>
          </p:nvCxnSpPr>
          <p:spPr>
            <a:xfrm>
              <a:off x="1259842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A4F0EA5-DE78-369E-1CC4-712FDDD9C7B3}"/>
                </a:ext>
              </a:extLst>
            </p:cNvPr>
            <p:cNvCxnSpPr>
              <a:cxnSpLocks/>
            </p:cNvCxnSpPr>
            <p:nvPr/>
          </p:nvCxnSpPr>
          <p:spPr>
            <a:xfrm>
              <a:off x="858521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B2E6120-8FBD-0754-0C89-43CBF5AF8A03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DA15827-A47B-F33F-568F-1B426E483084}"/>
                </a:ext>
              </a:extLst>
            </p:cNvPr>
            <p:cNvCxnSpPr>
              <a:cxnSpLocks/>
            </p:cNvCxnSpPr>
            <p:nvPr/>
          </p:nvCxnSpPr>
          <p:spPr>
            <a:xfrm>
              <a:off x="6477015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42706BD-7586-FE3D-AAAE-912455F13CE6}"/>
                </a:ext>
              </a:extLst>
            </p:cNvPr>
            <p:cNvCxnSpPr>
              <a:cxnSpLocks/>
            </p:cNvCxnSpPr>
            <p:nvPr/>
          </p:nvCxnSpPr>
          <p:spPr>
            <a:xfrm>
              <a:off x="6075694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CA9DC19-4BAE-D9F9-4BD6-EE42CA68215A}"/>
              </a:ext>
            </a:extLst>
          </p:cNvPr>
          <p:cNvSpPr txBox="1"/>
          <p:nvPr/>
        </p:nvSpPr>
        <p:spPr>
          <a:xfrm>
            <a:off x="1447800" y="3057054"/>
            <a:ext cx="5557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-150" dirty="0"/>
              <a:t>Chapter 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2409E8-A264-F8D9-F4BA-C89375B0ECDC}"/>
              </a:ext>
            </a:extLst>
          </p:cNvPr>
          <p:cNvSpPr txBox="1"/>
          <p:nvPr/>
        </p:nvSpPr>
        <p:spPr>
          <a:xfrm>
            <a:off x="1455540" y="4084096"/>
            <a:ext cx="7871334" cy="782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5400" spc="-150" dirty="0"/>
              <a:t>Limitations</a:t>
            </a:r>
          </a:p>
        </p:txBody>
      </p:sp>
    </p:spTree>
    <p:extLst>
      <p:ext uri="{BB962C8B-B14F-4D97-AF65-F5344CB8AC3E}">
        <p14:creationId xmlns:p14="http://schemas.microsoft.com/office/powerpoint/2010/main" val="1631030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5000" cy="527050"/>
          </a:xfrm>
        </p:spPr>
        <p:txBody>
          <a:bodyPr>
            <a:normAutofit/>
          </a:bodyPr>
          <a:lstStyle/>
          <a:p>
            <a:r>
              <a:rPr lang="en-US" dirty="0"/>
              <a:t>FIGURE 7.1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3" cy="876300"/>
          </a:xfrm>
        </p:spPr>
        <p:txBody>
          <a:bodyPr/>
          <a:lstStyle/>
          <a:p>
            <a:r>
              <a:rPr lang="en-US" dirty="0"/>
              <a:t>Maximum operating limit speeds (indicated by the airspeed indicator “barber pole”).</a:t>
            </a:r>
          </a:p>
        </p:txBody>
      </p:sp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4F39DD03-1D43-4051-B32E-F56A91FC2B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456" y="114300"/>
            <a:ext cx="11339144" cy="556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135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5000" cy="527050"/>
          </a:xfrm>
        </p:spPr>
        <p:txBody>
          <a:bodyPr>
            <a:normAutofit/>
          </a:bodyPr>
          <a:lstStyle/>
          <a:p>
            <a:r>
              <a:rPr lang="en-US" dirty="0"/>
              <a:t>FIGURE 7.2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3" cy="876300"/>
          </a:xfrm>
        </p:spPr>
        <p:txBody>
          <a:bodyPr>
            <a:normAutofit/>
          </a:bodyPr>
          <a:lstStyle/>
          <a:p>
            <a:r>
              <a:rPr lang="en-US" dirty="0"/>
              <a:t>Typical transport category aircraft crosswind limitations.</a:t>
            </a:r>
          </a:p>
          <a:p>
            <a:endParaRPr lang="en-US" dirty="0"/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6276A73-9A22-F89C-04F6-AF6F83876F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799" y="381000"/>
            <a:ext cx="6248401" cy="540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48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5000" cy="527050"/>
          </a:xfrm>
        </p:spPr>
        <p:txBody>
          <a:bodyPr/>
          <a:lstStyle/>
          <a:p>
            <a:r>
              <a:rPr lang="en-US" dirty="0"/>
              <a:t>FIGURE 7.3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3" cy="876300"/>
          </a:xfrm>
        </p:spPr>
        <p:txBody>
          <a:bodyPr/>
          <a:lstStyle/>
          <a:p>
            <a:r>
              <a:rPr lang="en-US" dirty="0"/>
              <a:t>Flight maneuver envelope.</a:t>
            </a:r>
          </a:p>
        </p:txBody>
      </p:sp>
      <p:pic>
        <p:nvPicPr>
          <p:cNvPr id="5" name="Picture 4" descr="A screenshot of a black screen&#10;&#10;Description automatically generated">
            <a:extLst>
              <a:ext uri="{FF2B5EF4-FFF2-40B4-BE49-F238E27FC236}">
                <a16:creationId xmlns:a16="http://schemas.microsoft.com/office/drawing/2014/main" id="{A84F3F1D-12C7-DAF5-25A3-F69462EEC1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200" y="76200"/>
            <a:ext cx="747141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520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5000" cy="527050"/>
          </a:xfrm>
        </p:spPr>
        <p:txBody>
          <a:bodyPr/>
          <a:lstStyle/>
          <a:p>
            <a:r>
              <a:rPr lang="en-US" dirty="0"/>
              <a:t>FIGURE 7.4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3" cy="876300"/>
          </a:xfrm>
        </p:spPr>
        <p:txBody>
          <a:bodyPr/>
          <a:lstStyle/>
          <a:p>
            <a:r>
              <a:rPr lang="en-US" dirty="0"/>
              <a:t>Flight maneuver envelope with design gust values.</a:t>
            </a:r>
          </a:p>
        </p:txBody>
      </p:sp>
      <p:pic>
        <p:nvPicPr>
          <p:cNvPr id="5" name="Picture 4" descr="A diagram of flight level&#10;&#10;Description automatically generated">
            <a:extLst>
              <a:ext uri="{FF2B5EF4-FFF2-40B4-BE49-F238E27FC236}">
                <a16:creationId xmlns:a16="http://schemas.microsoft.com/office/drawing/2014/main" id="{7972E535-B041-9C1C-A32E-AC8AF90337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1260" y="125083"/>
            <a:ext cx="7406640" cy="558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363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5000" cy="527050"/>
          </a:xfrm>
        </p:spPr>
        <p:txBody>
          <a:bodyPr/>
          <a:lstStyle/>
          <a:p>
            <a:r>
              <a:rPr lang="en-US" dirty="0"/>
              <a:t>FIGURE 7.5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496299" cy="876300"/>
          </a:xfrm>
        </p:spPr>
        <p:txBody>
          <a:bodyPr/>
          <a:lstStyle/>
          <a:p>
            <a:r>
              <a:rPr lang="en-US" dirty="0"/>
              <a:t>Flap extension/retraction/maneuvering speeds for a large turbine aircraft.</a:t>
            </a:r>
          </a:p>
        </p:txBody>
      </p:sp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1BB8B8C2-F9FB-4948-D77B-E4A66ED0C8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0" y="152400"/>
            <a:ext cx="7451232" cy="562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198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5000" cy="527050"/>
          </a:xfrm>
        </p:spPr>
        <p:txBody>
          <a:bodyPr/>
          <a:lstStyle/>
          <a:p>
            <a:r>
              <a:rPr lang="en-US" dirty="0"/>
              <a:t>FIGURE 7.6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7620000" cy="876300"/>
          </a:xfrm>
        </p:spPr>
        <p:txBody>
          <a:bodyPr>
            <a:normAutofit/>
          </a:bodyPr>
          <a:lstStyle/>
          <a:p>
            <a:r>
              <a:rPr lang="en-US" dirty="0"/>
              <a:t>Typical types of flap and landing gear restrictions (placarded limits).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D45EBECA-B7B4-47AD-F620-79D15A9ED1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4163" y="233591"/>
            <a:ext cx="6383674" cy="551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622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3454</TotalTime>
  <Words>89</Words>
  <Application>Microsoft Macintosh PowerPoint</Application>
  <PresentationFormat>Widescreen</PresentationFormat>
  <Paragraphs>17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SemiBold</vt:lpstr>
      <vt:lpstr>Arial</vt:lpstr>
      <vt:lpstr>Roboto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Kotomaimoce</dc:creator>
  <cp:lastModifiedBy>Sarah Hager</cp:lastModifiedBy>
  <cp:revision>29</cp:revision>
  <dcterms:created xsi:type="dcterms:W3CDTF">2024-02-28T00:44:40Z</dcterms:created>
  <dcterms:modified xsi:type="dcterms:W3CDTF">2024-07-15T21:33:08Z</dcterms:modified>
</cp:coreProperties>
</file>